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342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</p:sldIdLst>
  <p:sldSz cx="12801600" cy="9601200" type="A3"/>
  <p:notesSz cx="6888163" cy="10020300"/>
  <p:custDataLst>
    <p:tags r:id="rId12"/>
  </p:custDataLst>
  <p:defaultTextStyle>
    <a:defPPr>
      <a:defRPr lang="ru-RU"/>
    </a:defPPr>
    <a:lvl1pPr marL="0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771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545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2319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3091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3865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4637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5410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6182" algn="l" defTabSz="122154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8A2C40E-D5D1-498F-809C-184DA90CC191}">
          <p14:sldIdLst>
            <p14:sldId id="342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7" userDrawn="1">
          <p15:clr>
            <a:srgbClr val="A4A3A4"/>
          </p15:clr>
        </p15:guide>
        <p15:guide id="2" pos="163" userDrawn="1">
          <p15:clr>
            <a:srgbClr val="A4A3A4"/>
          </p15:clr>
        </p15:guide>
        <p15:guide id="3" pos="7910" userDrawn="1">
          <p15:clr>
            <a:srgbClr val="A4A3A4"/>
          </p15:clr>
        </p15:guide>
        <p15:guide id="4" orient="horz" pos="5881" userDrawn="1">
          <p15:clr>
            <a:srgbClr val="A4A3A4"/>
          </p15:clr>
        </p15:guide>
        <p15:guide id="5" orient="horz" pos="801" userDrawn="1">
          <p15:clr>
            <a:srgbClr val="A4A3A4"/>
          </p15:clr>
        </p15:guide>
        <p15:guide id="8" orient="horz" pos="1006" userDrawn="1">
          <p15:clr>
            <a:srgbClr val="A4A3A4"/>
          </p15:clr>
        </p15:guide>
        <p15:guide id="12" pos="811" userDrawn="1">
          <p15:clr>
            <a:srgbClr val="A4A3A4"/>
          </p15:clr>
        </p15:guide>
        <p15:guide id="13" pos="993" userDrawn="1">
          <p15:clr>
            <a:srgbClr val="A4A3A4"/>
          </p15:clr>
        </p15:guide>
        <p15:guide id="14" pos="61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CBAD"/>
    <a:srgbClr val="8EA9DB"/>
    <a:srgbClr val="FFD966"/>
    <a:srgbClr val="A8D08D"/>
    <a:srgbClr val="3DB960"/>
    <a:srgbClr val="6CAE3F"/>
    <a:srgbClr val="3CB85F"/>
    <a:srgbClr val="FFE599"/>
    <a:srgbClr val="4876CA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6688" autoAdjust="0"/>
    <p:restoredTop sz="94434" autoAdjust="0"/>
  </p:normalViewPr>
  <p:slideViewPr>
    <p:cSldViewPr snapToGrid="0" showGuides="1">
      <p:cViewPr>
        <p:scale>
          <a:sx n="66" d="100"/>
          <a:sy n="66" d="100"/>
        </p:scale>
        <p:origin x="-1764" y="-84"/>
      </p:cViewPr>
      <p:guideLst>
        <p:guide orient="horz" pos="167"/>
        <p:guide orient="horz" pos="5881"/>
        <p:guide orient="horz" pos="801"/>
        <p:guide orient="horz" pos="1007"/>
        <p:guide pos="162"/>
        <p:guide pos="7910"/>
        <p:guide pos="811"/>
        <p:guide pos="993"/>
        <p:guide pos="61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84870" cy="502755"/>
          </a:xfrm>
          <a:prstGeom prst="rect">
            <a:avLst/>
          </a:prstGeom>
        </p:spPr>
        <p:txBody>
          <a:bodyPr vert="horz" lIns="92982" tIns="46490" rIns="92982" bIns="46490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704" y="3"/>
            <a:ext cx="2984870" cy="502755"/>
          </a:xfrm>
          <a:prstGeom prst="rect">
            <a:avLst/>
          </a:prstGeom>
        </p:spPr>
        <p:txBody>
          <a:bodyPr vert="horz" lIns="92982" tIns="46490" rIns="92982" bIns="46490" rtlCol="0"/>
          <a:lstStyle>
            <a:lvl1pPr algn="r">
              <a:defRPr sz="1300"/>
            </a:lvl1pPr>
          </a:lstStyle>
          <a:p>
            <a:fld id="{C0FBC375-0735-44FD-83BD-E912C16BA5D8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0950"/>
            <a:ext cx="4510087" cy="3382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82" tIns="46490" rIns="92982" bIns="4649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9" y="4822280"/>
            <a:ext cx="5510530" cy="3945492"/>
          </a:xfrm>
          <a:prstGeom prst="rect">
            <a:avLst/>
          </a:prstGeom>
        </p:spPr>
        <p:txBody>
          <a:bodyPr vert="horz" lIns="92982" tIns="46490" rIns="92982" bIns="4649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517553"/>
            <a:ext cx="2984870" cy="502755"/>
          </a:xfrm>
          <a:prstGeom prst="rect">
            <a:avLst/>
          </a:prstGeom>
        </p:spPr>
        <p:txBody>
          <a:bodyPr vert="horz" lIns="92982" tIns="46490" rIns="92982" bIns="46490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704" y="9517553"/>
            <a:ext cx="2984870" cy="502755"/>
          </a:xfrm>
          <a:prstGeom prst="rect">
            <a:avLst/>
          </a:prstGeom>
        </p:spPr>
        <p:txBody>
          <a:bodyPr vert="horz" lIns="92982" tIns="46490" rIns="92982" bIns="46490" rtlCol="0" anchor="b"/>
          <a:lstStyle>
            <a:lvl1pPr algn="r">
              <a:defRPr sz="1300"/>
            </a:lvl1pPr>
          </a:lstStyle>
          <a:p>
            <a:fld id="{025A0EFD-F7FD-4E22-A965-E42D3654D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912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610771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221545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832319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443091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3053865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664637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275410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886182" algn="l" defTabSz="12215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A0EFD-F7FD-4E22-A965-E42D3654D94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816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413688"/>
            <a:ext cx="12801600" cy="4187512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801600" cy="54136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713235"/>
            <a:ext cx="12801600" cy="3200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240280"/>
            <a:ext cx="12801600" cy="7147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3313" y="7073564"/>
            <a:ext cx="7891814" cy="1234967"/>
          </a:xfrm>
        </p:spPr>
        <p:txBody>
          <a:bodyPr>
            <a:normAutofit/>
          </a:bodyPr>
          <a:lstStyle>
            <a:lvl1pPr marL="0" indent="0" algn="l">
              <a:buNone/>
              <a:defRPr sz="3100">
                <a:solidFill>
                  <a:schemeClr val="tx2"/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382D0-1010-44FB-BB4B-A013E2A5B52C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614" y="4385207"/>
            <a:ext cx="10045491" cy="2510434"/>
          </a:xfrm>
          <a:effectLst/>
        </p:spPr>
        <p:txBody>
          <a:bodyPr>
            <a:noAutofit/>
          </a:bodyPr>
          <a:lstStyle>
            <a:lvl1pPr marL="896112" indent="-640080" algn="l">
              <a:defRPr sz="7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1024127"/>
            <a:ext cx="8961120" cy="48646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DE25-55DD-4BE0-AD49-2CEFB4C94F23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15261" y="527124"/>
            <a:ext cx="2880360" cy="7333675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3759" y="1024127"/>
            <a:ext cx="6761002" cy="68526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0D08-19F9-4B5C-8214-51999825A744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D5CDD-47D4-4A06-B239-706E988911E7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600200" y="1024128"/>
            <a:ext cx="8961120" cy="48646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413688"/>
            <a:ext cx="12801600" cy="41875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801600" cy="54136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13235"/>
            <a:ext cx="12801600" cy="3200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240280"/>
            <a:ext cx="12801600" cy="7147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473" y="3041707"/>
            <a:ext cx="8353332" cy="3392684"/>
          </a:xfrm>
          <a:effectLst/>
        </p:spPr>
        <p:txBody>
          <a:bodyPr anchor="b"/>
          <a:lstStyle>
            <a:lvl1pPr algn="r">
              <a:defRPr sz="64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1413" y="6450515"/>
            <a:ext cx="8358692" cy="1169644"/>
          </a:xfrm>
        </p:spPr>
        <p:txBody>
          <a:bodyPr anchor="t"/>
          <a:lstStyle>
            <a:lvl1pPr marL="0" indent="0" algn="r">
              <a:buNone/>
              <a:defRPr sz="2800">
                <a:solidFill>
                  <a:schemeClr val="tx2"/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0E88-098E-45AA-B1FA-BE2207F900E8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984EA-2FA4-4543-A64B-9BE08EDDF3E9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600198" y="1024127"/>
            <a:ext cx="4685386" cy="48646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503213" y="1024128"/>
            <a:ext cx="4685386" cy="48646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24128"/>
            <a:ext cx="4685386" cy="89566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026" y="1960458"/>
            <a:ext cx="4685386" cy="3840480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6223" y="1024128"/>
            <a:ext cx="4685386" cy="895667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marL="0" lvl="0" indent="0" algn="ctr" defTabSz="1280160" rtl="0" eaLnBrk="1" latinLnBrk="0" hangingPunct="1">
              <a:spcBef>
                <a:spcPct val="20000"/>
              </a:spcBef>
              <a:spcAft>
                <a:spcPts val="42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5" y="1958645"/>
            <a:ext cx="4685386" cy="3840480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5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1A75-8070-4595-AE9F-78EA1939468F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D8EAC-FE62-4422-9BCB-F1E6175D2485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28165-0206-4DC3-9384-59A93DD7B80A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734" y="3093721"/>
            <a:ext cx="5090519" cy="1761890"/>
          </a:xfrm>
          <a:effectLst/>
        </p:spPr>
        <p:txBody>
          <a:bodyPr anchor="b">
            <a:noAutofit/>
          </a:bodyPr>
          <a:lstStyle>
            <a:lvl1pPr marL="320040" indent="-320040" algn="l">
              <a:defRPr sz="39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0922" y="1024128"/>
            <a:ext cx="5623919" cy="6852622"/>
          </a:xfrm>
        </p:spPr>
        <p:txBody>
          <a:bodyPr anchor="ctr"/>
          <a:lstStyle>
            <a:lvl1pPr>
              <a:defRPr sz="31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0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6071" y="4896923"/>
            <a:ext cx="4744124" cy="2995325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3614-6387-48F5-A81C-94CC5CA8D561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13688"/>
            <a:ext cx="12801600" cy="41875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801600" cy="54136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713235"/>
            <a:ext cx="12801600" cy="3200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240280"/>
            <a:ext cx="12801600" cy="7147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65245" y="1600200"/>
            <a:ext cx="5760720" cy="437892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8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9042" y="1414680"/>
            <a:ext cx="5171760" cy="3028228"/>
          </a:xfrm>
        </p:spPr>
        <p:txBody>
          <a:bodyPr anchor="b"/>
          <a:lstStyle>
            <a:lvl1pPr marL="256032" indent="-256032">
              <a:buFont typeface="Georgia" pitchFamily="18" charset="0"/>
              <a:buChar char="*"/>
              <a:defRPr sz="22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26B7-D530-4D98-8C57-298AC9803601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175" y="6250189"/>
            <a:ext cx="8936953" cy="1600200"/>
          </a:xfrm>
        </p:spPr>
        <p:txBody>
          <a:bodyPr anchor="b">
            <a:noAutofit/>
          </a:bodyPr>
          <a:lstStyle>
            <a:lvl1pPr algn="l">
              <a:defRPr sz="6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147560"/>
            <a:ext cx="12801600" cy="245364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801600" cy="714756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275626"/>
            <a:ext cx="12801600" cy="3200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240280"/>
            <a:ext cx="12801600" cy="71475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0606" y="6121035"/>
            <a:ext cx="9117515" cy="1600200"/>
          </a:xfrm>
          <a:prstGeom prst="rect">
            <a:avLst/>
          </a:prstGeom>
          <a:effectLst/>
        </p:spPr>
        <p:txBody>
          <a:bodyPr vert="horz" lIns="128016" tIns="64008" rIns="128016" bIns="64008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25164"/>
            <a:ext cx="8961120" cy="486460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41080" y="8641081"/>
            <a:ext cx="35204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E62974-DCCF-490D-B50D-CF3976BA031C}" type="datetime1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8641081"/>
            <a:ext cx="4693921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0" y="8641081"/>
            <a:ext cx="256032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83E45E-1732-48B8-B249-F40391CA5E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448056" indent="-448056" algn="r" defTabSz="128016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64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20040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68096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52144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36192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5843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329891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752344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200400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622853" indent="-256032" algn="l" defTabSz="1280160" rtl="0" eaLnBrk="1" latinLnBrk="0" hangingPunct="1">
        <a:spcBef>
          <a:spcPct val="20000"/>
        </a:spcBef>
        <a:spcAft>
          <a:spcPts val="42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5927" y="3956260"/>
            <a:ext cx="11854149" cy="2862310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lIns="91428" tIns="45714" rIns="91428" bIns="45714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МУҲАММАД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АЛ-ХОРАЗМИЙ НОМИДАГИ 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ТОШКЕНТ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 ТЕХНОЛОГИЯЛАРИ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УНИВЕРСИТЕТИНИНГ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ИЧКИ ТАРТИБ-ҚОИДАЛАРИ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ТЎҒРИСИДА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9110" y="8769618"/>
            <a:ext cx="10539662" cy="646331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 algn="ctr"/>
            <a:r>
              <a:rPr lang="uz-Cyrl-UZ" sz="36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Тошкент </a:t>
            </a:r>
            <a:r>
              <a:rPr lang="uz-Cyrl-UZ" sz="3600" b="1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- 2018</a:t>
            </a:r>
            <a:endParaRPr lang="ru-RU" sz="3600" b="1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5615" y="345394"/>
            <a:ext cx="3270766" cy="32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85650" y="7199085"/>
            <a:ext cx="7132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z-Cyrl-U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расмий веб сайти -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tuit.uz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95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051" y="33577"/>
            <a:ext cx="12713465" cy="83728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552" tIns="46518" rIns="139552" bIns="46518" numCol="1" spcCol="1270" anchor="ctr" anchorCtr="0">
            <a:noAutofit/>
          </a:bodyPr>
          <a:lstStyle/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ТАЛАБАЛАРИНИНГ ҲУҚУҚ  ВА  МАЖБУРИЯТЛАРИ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887228"/>
            <a:ext cx="122790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32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талабаларининг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</a:t>
            </a:r>
            <a:r>
              <a:rPr lang="ru-RU" sz="3200" b="1" dirty="0" err="1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уқуқлари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188685" y="1505722"/>
            <a:ext cx="12409715" cy="7971413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anchor="t">
            <a:spAutoFit/>
          </a:bodyPr>
          <a:lstStyle/>
          <a:p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олувчилари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сифатли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юқори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савияда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олиши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танлаган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ихтисослиги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бўйича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юқори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малакали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мутахассис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бўлиб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етишиши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бўлган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ҳуқуқлардан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</a:t>
            </a:r>
            <a:b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3.11.2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Фан, техника,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замонавий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ютуқларига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келувчи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билимларни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3.11.3.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-ресурс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марказида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мавжуд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бўлган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китоблар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даврий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нашрлар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электрон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воситаларидан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белгиланган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бепул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3.11.4.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Бепул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маслаҳатлар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йўл-йўриқлар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3.11.5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воситалари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саналувчи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ашёлардан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ўрнатилган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бепул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3.11.6.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жараёни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самарадорлиги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сифатини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ошириш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юзасидан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ўз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таклиф-мулоҳазаларини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танқидий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фикрларини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белгиланган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университет, деканат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кафедра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раҳбариятига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билдириш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уларни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чиқилишини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3.11.7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миқёсида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ўтказиладиган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оммавий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тадбирларда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иштирок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3.11.8.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Илмий-тадқиқот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ишларида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илмий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конференцияларда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қатнашиш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уларнинг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натижаларини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ҳақда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бериш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3.11.9.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Университетида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қонуний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равишда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фаолият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юритаётган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жамоат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бирлашмаларига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аъзо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бўлиш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улар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ишида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қатнашиш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z-Cyrl-UZ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3.11.10</a:t>
            </a:r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Қонун ҳужжатларига мувофиқ бошқа ҳуқуқлардан фойдаланиш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576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3051" y="48090"/>
            <a:ext cx="12713465" cy="822768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552" tIns="46518" rIns="139552" bIns="46518" numCol="1" spcCol="1270" anchor="ctr" anchorCtr="0">
            <a:noAutofit/>
          </a:bodyPr>
          <a:lstStyle/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ТАЛАБАЛАРИНИНГ ҲУҚУҚ  ВА  МАЖБУРИЯТЛАРИ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47269" y="934786"/>
            <a:ext cx="8338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талабаларининг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мажбуриятлари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2857" y="1642591"/>
            <a:ext cx="12192000" cy="7540526"/>
          </a:xfrm>
          <a:prstGeom prst="rect">
            <a:avLst/>
          </a:prstGeom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3.11.11.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Ватанига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халқига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ҳалол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хизмат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қилишга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тайёр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юқори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билимли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юксак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маънавиятли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мутахассис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бўлиб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етишиш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фидокорона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касбий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салоҳиятини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шакллантириш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такомиллаштириш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3.11.12.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жараёнида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жамиятнинг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ахлоқий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принципларига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маънавий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қадриятларимизга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қонун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талабларига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ўзаро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муносабатларнинг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юксак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талабларига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жавоб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берувчи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қоидаларига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қатъий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3.11.13. </a:t>
            </a:r>
            <a:r>
              <a:rPr lang="uz-Cyrl-U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Танлаган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ихтисослиги бўйича чуқур назарий билим олиш, бўлғуси касби бўйича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амалий кўникмалар ҳосил қилиш;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3.11.14.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Ўқув жараёни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талабларига бўйсуниш, ўқув машғулотларини узрли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сабабсиз қолдирмаслик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дарсларга кеч қолиб келмаслик, машғулотлар тамом бўлмасидан аввал кетиб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қолмаслик;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3.11.15.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жараёни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билан боғлиқ вазифаларни ўз вақтида ва сифатли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бажариш, ўқитувчиларнинг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фанни ўзлаштириш билан боғлиқ топшириқларини ўз вақтида ва талаб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даражасида бажариш, машғулотларга зарур ўқув қуроллари билан келиш;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3.11.16.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Тегишли кафедра ва деканат билан мустаҳкам алоқада бўлиш, деканатнинг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қонуний топшириқларини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ўз вақтида бажариш;</a:t>
            </a:r>
            <a:endParaRPr lang="uz-Cyrl-U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3.11.17. </a:t>
            </a:r>
            <a:r>
              <a:rPr lang="uz-Cyrl-U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Билимларни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эгаллашда ташаббус ва ғайрат кўрсатиш, лоқайдликка йўл қўймаслик,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 баҳолаш ва баҳо олиш тизимининг тартиб-қоидаларига қатъий риоя қилиш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uz-Cyrl-UZ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3.11.18. </a:t>
            </a:r>
            <a:r>
              <a:rPr lang="uz-Cyrl-U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Ўз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курсдошлари, бошқа талабалар, профессор-ўқитувчилар билан хушмуомалада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бўлиш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02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051" y="33577"/>
            <a:ext cx="12713465" cy="83728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552" tIns="46518" rIns="139552" bIns="46518" numCol="1" spcCol="1270" anchor="ctr" anchorCtr="0">
            <a:noAutofit/>
          </a:bodyPr>
          <a:lstStyle/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ТАЛАБАЛАРИНИНГ ҲУҚУҚ  ВА  МАЖБУРИЯТЛАРИ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47269" y="934786"/>
            <a:ext cx="8338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талабаларининг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мажбуриятлари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1257" y="1588551"/>
            <a:ext cx="12322629" cy="7771358"/>
          </a:xfrm>
          <a:prstGeom prst="rect">
            <a:avLst/>
          </a:prstGeom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3.11.19.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жиҳозларига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мулкларига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эҳтиёткор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тежамкор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муносабатда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бўлиш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уларга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қасддан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ёки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эҳтиётсизликдан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зиён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етказмаслик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зиён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етказгани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тақдирда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зиён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ўрнини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ўрнатилган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қоплаш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ашёларни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аудиториядан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ёки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бинодан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ташқарига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олиб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чиқмаслик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3.11.20.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Бино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ичида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йўлакларда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аудиторияларда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санитария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қоидаларига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риоя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ифлослантирмаслик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тамаки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чекмаслик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спиртли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ичимликлар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истеъмол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қилмаслик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3.11.21. </a:t>
            </a:r>
            <a:r>
              <a:rPr lang="uz-Cyrl-UZ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Кийиниш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маданиятига риоя қилиш, диний ибодат кийимларида юрмаслик, безак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 тақинчоқларга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ҳирс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қўймаслик. Ташқи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кўриниши ва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ёмон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хулқ-атвори билан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бошқалардан ажралиб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турмаслик, ахлоқ-одоб нормаларига сўзсиз бўйсуниш;</a:t>
            </a: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3.11.22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Ўқув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машғулотига келмаган (шу жумладан, касаллиги туфайли) уч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кундан кечикмасдан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бевосита ўзи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ёҳуд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гуруҳ раҳбари орқали деканатни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ёзма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равишда хабардор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қилиш, қатнашмаслик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сабабларини кўрсатиш;</a:t>
            </a: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3.11.23. </a:t>
            </a:r>
            <a:r>
              <a:rPr lang="uz-Cyrl-UZ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Хорижий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ташкилотлар грантларида қатнашгани тақдирда бу ҳақда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деканини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хабардор қилиш, грант билан боғлиқ ҳолда чет элга жўнаб кетишдан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аввал ўрнатилган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тартибда Ўзбекистон Республикаси Олий ва ўрта махсус таълим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 раҳбариятининг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розилигини олиш;</a:t>
            </a:r>
            <a:endParaRPr lang="uz-Cyrl-UZ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3.11.24. </a:t>
            </a:r>
            <a:r>
              <a:rPr lang="uz-Cyrl-UZ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Ўз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илмий, маънавий-ахлоқий,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ғоявий-сиёсий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савиясини мунтазам ошириб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бориш, мамлакатимизда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амалга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оширилаётган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ижтимоий-иқтисодий ва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сиёсий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соҳалардаги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ислоҳотлар ва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янгиланишлардан хабардор бўлиш;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6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051" y="33577"/>
            <a:ext cx="12713465" cy="837282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139552" tIns="46518" rIns="139552" bIns="46518" numCol="1" spcCol="1270" anchor="ctr" anchorCtr="0">
            <a:noAutofit/>
          </a:bodyPr>
          <a:lstStyle/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46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ТАЛАБАЛАРИНИНГ ҲУҚУҚ  ВА  МАЖБУРИЯТЛАРИ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5371" y="934786"/>
            <a:ext cx="10319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талабаларининг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мажбуриятлари</a:t>
            </a:r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давоми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0287" y="1567547"/>
            <a:ext cx="1233714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3.11.25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Университет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Устави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меҳнат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қоидалари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ўқув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интизомига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Кенгаши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қарорлари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ректор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буйруқлари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ҳамда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таълим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тизимига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доир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ҳужжатларда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қўйилган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мақсад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вазифаларга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шунингдек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ўзининг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мажбуриятларига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риоя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бажариш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400" y="3642422"/>
            <a:ext cx="12221029" cy="10772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ҲУДУДИДА ҚУЙИДАГИЛАР ТАҚИҚЛАНАДИ: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371" y="4844618"/>
            <a:ext cx="12221029" cy="415498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4.1.1.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ҳудудида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биноларда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йўлакларда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махсус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ажратилмаган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бошқа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жойларда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сигарет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ичимликлар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(пиво, вино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бошқалар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гиёҳвандлик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моддалари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истеъмол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шунингдек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ҳолатда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бўлиш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4.1.6.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Беҳаёликни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тарғиб қилувчи порнографик материалларни қандай шаклда бўлишидан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қатъи назар (расм, аудио, видео, босма нашр, компьютерда)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тайёрлаш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фойдаланиш, сақлаш,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тарқатиш, тарғиб қилиш;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4.1.7.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ҳудудида азарт (қимор ва шунга ўхшаш бошқа) ўйинларни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ўйнаш, ташкил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4.1.9.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ибодат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либосларида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келиш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z-Cyrl-U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25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2517" y="71978"/>
            <a:ext cx="11974286" cy="10772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  ҲУДУДИДА   ҚУЙИДАГИЛАР ТАҚИҚЛАНАДИ: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8003" y="1262749"/>
            <a:ext cx="11974286" cy="803296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4.1.10.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 ҳудудида одамлар диққатини тортадиган майка, мини юбка, калта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шим (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шортик) ва бошқа умумэътироф этилган ахлоқ-одоб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меъёрларига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зид келувчи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кийимларда юриш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ғайритабиий тақинчоқлар тақиб олиш, пардоз-андознинг экстравагант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усулларини қўллаш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соч ва соқол ўсган ҳолатда юриш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uz-Cyrl-UZ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4.1.13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Университет ҳудудига уяли алоқа воситалари билан келиш мумкин, бироқ ўқув</a:t>
            </a:r>
          </a:p>
          <a:p>
            <a:pPr algn="just"/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машғулотлари чоғида уяли алоқа воситалари тўлиқ ўчириб қўйилиши лозим ва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рухсатсиз фойдаланиш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мумкин эмас. Фақат фавқулодда холларда (касаллик юз бериши ва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бошқа ҳолларда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алоқа воситаси орқали ота-онаси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ёки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бошқа яқинларига хабар бериш учун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алоқа воситасидан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фойдаланишга рухсат берилади.</a:t>
            </a:r>
            <a:endParaRPr lang="uz-Cyrl-UZ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4.1.25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 Ички меҳнат тартиб қоидалари талабларини бузган таълим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олувчиларга нисбатан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қўйидаги таъсир чоралари қўлланилади:</a:t>
            </a:r>
          </a:p>
          <a:p>
            <a:pPr algn="just"/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огоҳлантириш;</a:t>
            </a:r>
          </a:p>
          <a:p>
            <a:pPr algn="just"/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ҳайфсан;</a:t>
            </a:r>
          </a:p>
          <a:p>
            <a:pPr algn="just"/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ота-оналарини (уларнинг ўрнини босувчи шахсларни) хабардор қилиш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ёки тушунтириш суҳбати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ўтказиш учун таълим муассасасига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чақириш</a:t>
            </a:r>
          </a:p>
          <a:p>
            <a:pPr algn="just"/>
            <a:endParaRPr lang="uz-Cyrl-UZ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4.1.28. </a:t>
            </a:r>
            <a:r>
              <a:rPr lang="uz-Cyrl-UZ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Ички меҳнат тартиб қоидалари талабларининг ҳар қандай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бузилиши университет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факультетларида тузиладиган декан раҳбарлигидаги комиссия томонидан,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раҳбари 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(мураббий), таълим олувчининг ота-оналари (уларнинг ўрнини босувчи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шахслар) иштирокида</a:t>
            </a:r>
            <a:r>
              <a:rPr lang="uz-Cyrl-UZ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шунингдек факультет мажлисида муҳокама </a:t>
            </a:r>
            <a:r>
              <a:rPr lang="uz-Cyrl-UZ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қилинади.</a:t>
            </a:r>
            <a:endParaRPr lang="uz-Cyrl-UZ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4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0629" y="78460"/>
            <a:ext cx="12467771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4.2.ТАЛАБАЛАР ТУРАР ЖОЙИДАН ФОЙДАЛАНИШ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ТАРТИБИ, ФОЙДАЛАНУВЧИНИНГ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2229" y="943435"/>
            <a:ext cx="12366171" cy="8217634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4.2.1.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Фойдаланувчининг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жойидагидаги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кейинги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матнларда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ТТЖ)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қоидалар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йўриқномалар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ҳамда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шартнома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шартларига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қатъий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риоя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қилиши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Янги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ўқув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йили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бошланиши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олдидан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августдан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ўқув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йилининг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якуни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июнгача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ТТЖда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яшаш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хуқуқи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берилади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4.2.3.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ТТЖ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хонасидан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жиҳозларидан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кечиктирмасдан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шартномада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кўрсатилган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тўловни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амалга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ошириш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4.2.6. </a:t>
            </a:r>
            <a:r>
              <a:rPr lang="uz-Cyrl-U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Умумий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фойдаланиш жойларига (хожатхона, душ, ошхона, кир ювиш жойлари)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бириктирилган хонада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яшаётганлар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ердаги тартиб интизом учун маъсул ва жавобгардир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z-Cyrl-U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4.2.8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Талабалар турар жойида ўтказиладиган барча тадбирларда фаол иштирок етиш;</a:t>
            </a:r>
            <a:endParaRPr lang="uz-Cyrl-U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4.2.19.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Хонага бегона шахсларни кеч соат 22:00 дан кейин киритмаслик;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4.2.20.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 турар жойларига спиртли ичимликларни олиб келмаслик ҳамда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истеъмол қилмаслик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 спиртли ичимлик ичган ҳолатда ТТЖга келмаслик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z-Cyrl-U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4.2.23.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ТТЖ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биносида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тамаки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маҳсулотлари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чекмаслик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z-Cyrl-U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z-Cyrl-U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4.2.25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ТТЖда қимор(карта) ўйнамаслик, рухсатсиз тадбир ва кечаларни ўтказмаслик;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4.2.26.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Соат 22:00 дан кечикмасдан ТТЖдаги ўз хонасида бўлиш;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4.2.34.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Ички меҳнат тартиб қоидаларининг ТТЖ қисмидаги бандларни бузган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талабаларга нисбатан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огоҳлантириш, хайфсан ва ТТЖдан четлаштириш чоралари кўрилади ҳамда 3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кун муддатда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ТТЖдан чиқариб юборилади;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4.2.35.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Университетдан четлаштирилган талабалар уч кун муддат ичида ТТЖдан чиқариб</a:t>
            </a:r>
          </a:p>
          <a:p>
            <a:pPr algn="just"/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юборилади;</a:t>
            </a:r>
          </a:p>
          <a:p>
            <a:pPr algn="just"/>
            <a:r>
              <a:rPr lang="uz-Cyrl-U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4.2.36. </a:t>
            </a:r>
            <a:r>
              <a:rPr lang="uz-Cyrl-U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ТТЖ мулкларидан фойдаланиш давомида уларга етказилган зарар 100% </a:t>
            </a:r>
            <a:r>
              <a:rPr lang="uz-Cyrl-U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миқдорида ундирилади.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9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286" y="88031"/>
            <a:ext cx="12315370" cy="646331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ТАЛАБАЛАРГА НИСБАТАН ИНТИЗОМИЙ ТАЪСИР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ЧОРАЛАРИ</a:t>
            </a:r>
          </a:p>
          <a:p>
            <a:pPr algn="ctr"/>
            <a:endParaRPr lang="ru-RU" sz="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8349" y="969099"/>
            <a:ext cx="12257307" cy="8009885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7.1.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ўзига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юклатилган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юқоридаги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мажбуриятларни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бузгани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тақдирда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унга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нисбатан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қуйидаги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интизомий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жазо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чоралари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кўрилади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Огоҳлантириш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ҳайфсан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эълон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ҳамда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сафидан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четлатиш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Устав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Универистетнинг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Ички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меҳнат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қоидаларида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назарда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тутилган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мажбуриятларни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бўзган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тақдирда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талабага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нисбатан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қуйидаги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интизомий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жазо</a:t>
            </a:r>
            <a:endParaRPr lang="ru-RU" sz="2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қўлланилади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ҳайфсан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эълон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ўқув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семестри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давомида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36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соатдан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ортиқ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дарсларни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узрли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сабабларсиз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қолдирганлик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талабалик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гувоҳномасини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қасддан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яроқсиз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ҳолга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олиб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келиши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ёки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йўқотиши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шунга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ўхшаш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холлар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сабабли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талабалар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сафидан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четлатиш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ўқув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семестри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давомида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дарсларни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узрли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сабабларсиз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74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соатдан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ортиқ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қолдирганлиги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сабабли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Тошкент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университетидан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қуйидаги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четлаштирилиши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мумкин</a:t>
            </a:r>
            <a:r>
              <a:rPr lang="ru-RU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ўз хоҳишига биноан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ўқишнинг бошқа таълим муссасасига кўчирилиши муносабати 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билан; 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саломатлиги туфайли (тиббий комиссияси маълумотномаси асосида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академик ўзлаштира олмаганлиги (қарздорлиги) учун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ўқув интизомини ва Тошкент ахборот технологиялари университетининг ички 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 қоидаларини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бузганлиги учун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бир семестр давомида дарсларни узрли сабабларсиз 74 соатдан ортиқ 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қолдирганлиги сабабли; </a:t>
            </a:r>
            <a:r>
              <a:rPr lang="uz-Cyrl-UZ" sz="24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ўқиш учун белгиланган тўлов ўз вақтида амалга оширилмаганлиги сабабли (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тўлов контракт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бўйича таҳсил олаѐтганлар учун);</a:t>
            </a:r>
          </a:p>
          <a:p>
            <a:pPr algn="just"/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талаба суд томонидан озодликдан маҳрум этилганлиги муносабати билан;</a:t>
            </a:r>
          </a:p>
          <a:p>
            <a:pPr algn="just"/>
            <a:r>
              <a:rPr lang="uz-Cyrl-UZ" sz="2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</a:t>
            </a:r>
            <a:r>
              <a:rPr lang="uz-Cyrl-UZ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вафот этганлиги сабабли</a:t>
            </a:r>
            <a:r>
              <a:rPr lang="uz-Cyrl-UZ" sz="2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1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0171" y="2104571"/>
            <a:ext cx="11146972" cy="41549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z-Cyrl-UZ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ЭЪТИБОРИНГИЗ УЧУН </a:t>
            </a:r>
          </a:p>
          <a:p>
            <a:pPr algn="ctr"/>
            <a:r>
              <a:rPr lang="uz-Cyrl-UZ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РАХМАТ!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89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4b3ba36c88b33be203905ac66e3d6f59591c96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11303</TotalTime>
  <Words>1213</Words>
  <Application>Microsoft Office PowerPoint</Application>
  <PresentationFormat>A3 (297x420 мм)</PresentationFormat>
  <Paragraphs>90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Shavkiddin</dc:creator>
  <cp:lastModifiedBy>Админстратор</cp:lastModifiedBy>
  <cp:revision>783</cp:revision>
  <cp:lastPrinted>2018-06-03T18:20:33Z</cp:lastPrinted>
  <dcterms:created xsi:type="dcterms:W3CDTF">2017-02-21T04:31:46Z</dcterms:created>
  <dcterms:modified xsi:type="dcterms:W3CDTF">2018-09-09T05:09:22Z</dcterms:modified>
</cp:coreProperties>
</file>